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1" r:id="rId2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5242374" y="1178992"/>
            <a:ext cx="1124153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CHAPTER </a:t>
            </a:r>
            <a:r>
              <a:rPr kumimoji="0" lang="en-US" sz="8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-5</a:t>
            </a:r>
            <a:r>
              <a:rPr kumimoji="0" lang="en-US" sz="8800" b="1" i="0" u="none" strike="noStrike" kern="0" cap="none" spc="-10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3" name="object 5"/>
          <p:cNvSpPr txBox="1">
            <a:spLocks/>
          </p:cNvSpPr>
          <p:nvPr/>
        </p:nvSpPr>
        <p:spPr>
          <a:xfrm>
            <a:off x="3906814" y="3396051"/>
            <a:ext cx="879593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PRINCIPLES OF INHERITANCE- MUTATION</a:t>
            </a:r>
            <a:endParaRPr kumimoji="0" lang="en-US" sz="1400" b="1" i="0" u="none" strike="noStrike" kern="0" cap="none" spc="-1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11798"/>
            <a:ext cx="10515600" cy="1143000"/>
          </a:xfrm>
        </p:spPr>
        <p:txBody>
          <a:bodyPr>
            <a:noAutofit/>
          </a:bodyPr>
          <a:lstStyle/>
          <a:p>
            <a:r>
              <a:rPr lang="en-US" sz="8000" b="1" spc="-20" dirty="0" smtClean="0"/>
              <a:t>Inversion Mutation </a:t>
            </a:r>
            <a:endParaRPr lang="en-US" sz="8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337560"/>
            <a:ext cx="8618220" cy="5097780"/>
          </a:xfrm>
        </p:spPr>
        <p:txBody>
          <a:bodyPr>
            <a:normAutofit fontScale="92500" lnSpcReduction="10000"/>
          </a:bodyPr>
          <a:lstStyle/>
          <a:p>
            <a:pPr marL="355600" indent="-343535">
              <a:spcBef>
                <a:spcPts val="100"/>
              </a:spcBef>
              <a:tabLst>
                <a:tab pos="356235" algn="l"/>
              </a:tabLst>
            </a:pPr>
            <a:r>
              <a:rPr lang="en-US" sz="4800" spc="-5" dirty="0" smtClean="0">
                <a:latin typeface="Comic Sans MS"/>
                <a:cs typeface="Comic Sans MS"/>
              </a:rPr>
              <a:t>Chromosome</a:t>
            </a:r>
            <a:r>
              <a:rPr lang="en-US" sz="4800" spc="-50" dirty="0" smtClean="0">
                <a:latin typeface="Comic Sans MS"/>
                <a:cs typeface="Comic Sans MS"/>
              </a:rPr>
              <a:t> </a:t>
            </a:r>
            <a:r>
              <a:rPr lang="en-US" sz="4800" spc="-5" dirty="0" smtClean="0">
                <a:latin typeface="Comic Sans MS"/>
                <a:cs typeface="Comic Sans MS"/>
              </a:rPr>
              <a:t>segment</a:t>
            </a:r>
            <a:endParaRPr lang="en-US" sz="4800" dirty="0" smtClean="0">
              <a:latin typeface="Comic Sans MS"/>
              <a:cs typeface="Comic Sans MS"/>
            </a:endParaRPr>
          </a:p>
          <a:p>
            <a:pPr marL="355600">
              <a:spcBef>
                <a:spcPts val="5"/>
              </a:spcBef>
            </a:pPr>
            <a:r>
              <a:rPr lang="en-US" sz="48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breaks</a:t>
            </a:r>
            <a:r>
              <a:rPr lang="en-US" sz="4800" b="1" spc="-15" dirty="0" smtClean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lang="en-US" sz="4800" b="1" dirty="0" smtClean="0">
                <a:solidFill>
                  <a:srgbClr val="CC3300"/>
                </a:solidFill>
                <a:latin typeface="Comic Sans MS"/>
                <a:cs typeface="Comic Sans MS"/>
              </a:rPr>
              <a:t>off</a:t>
            </a:r>
            <a:endParaRPr lang="en-US" sz="4800" dirty="0" smtClean="0">
              <a:latin typeface="Comic Sans MS"/>
              <a:cs typeface="Comic Sans MS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endParaRPr lang="en-US" sz="4800" spc="-10" dirty="0" smtClean="0">
              <a:latin typeface="Comic Sans MS"/>
              <a:cs typeface="Comic Sans MS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r>
              <a:rPr lang="en-US" sz="4800" spc="-10" dirty="0" smtClean="0">
                <a:latin typeface="Comic Sans MS"/>
                <a:cs typeface="Comic Sans MS"/>
              </a:rPr>
              <a:t>Segment </a:t>
            </a:r>
            <a:r>
              <a:rPr lang="en-US" sz="4800" spc="-10" dirty="0" smtClean="0">
                <a:latin typeface="Comic Sans MS"/>
                <a:cs typeface="Comic Sans MS"/>
              </a:rPr>
              <a:t>flips</a:t>
            </a:r>
            <a:r>
              <a:rPr lang="en-US" sz="4800" spc="-15" dirty="0" smtClean="0">
                <a:latin typeface="Comic Sans MS"/>
                <a:cs typeface="Comic Sans MS"/>
              </a:rPr>
              <a:t> </a:t>
            </a:r>
            <a:r>
              <a:rPr lang="en-US" sz="4800" dirty="0" smtClean="0">
                <a:latin typeface="Comic Sans MS"/>
                <a:cs typeface="Comic Sans MS"/>
              </a:rPr>
              <a:t>around</a:t>
            </a:r>
          </a:p>
          <a:p>
            <a:pPr marL="355600"/>
            <a:r>
              <a:rPr lang="en-US" sz="48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backwards</a:t>
            </a:r>
            <a:endParaRPr lang="en-US" sz="4800" dirty="0" smtClean="0">
              <a:latin typeface="Comic Sans MS"/>
              <a:cs typeface="Comic Sans MS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endParaRPr lang="en-US" sz="4800" spc="-10" dirty="0" smtClean="0">
              <a:latin typeface="Comic Sans MS"/>
              <a:cs typeface="Comic Sans MS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r>
              <a:rPr lang="en-US" sz="4800" spc="-10" dirty="0" smtClean="0">
                <a:latin typeface="Comic Sans MS"/>
                <a:cs typeface="Comic Sans MS"/>
              </a:rPr>
              <a:t>Segment</a:t>
            </a:r>
            <a:r>
              <a:rPr lang="en-US" sz="4800" spc="15" dirty="0" smtClean="0">
                <a:latin typeface="Comic Sans MS"/>
                <a:cs typeface="Comic Sans MS"/>
              </a:rPr>
              <a:t> </a:t>
            </a:r>
            <a:r>
              <a:rPr lang="en-US" sz="48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reattaches</a:t>
            </a:r>
            <a:endParaRPr lang="en-US" sz="4800" dirty="0" smtClean="0">
              <a:latin typeface="Comic Sans MS"/>
              <a:cs typeface="Comic Sans MS"/>
            </a:endParaRP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7840980" y="1760220"/>
            <a:ext cx="7475220" cy="793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03238"/>
            <a:ext cx="10195560" cy="1143000"/>
          </a:xfrm>
        </p:spPr>
        <p:txBody>
          <a:bodyPr>
            <a:noAutofit/>
          </a:bodyPr>
          <a:lstStyle/>
          <a:p>
            <a:r>
              <a:rPr lang="en-US" sz="7200" b="1" spc="-10" dirty="0" smtClean="0"/>
              <a:t>Dupli</a:t>
            </a:r>
            <a:r>
              <a:rPr lang="en-US" sz="7200" b="1" spc="-25" dirty="0" smtClean="0"/>
              <a:t>c</a:t>
            </a:r>
            <a:r>
              <a:rPr lang="en-US" sz="7200" b="1" spc="-50" dirty="0" smtClean="0"/>
              <a:t>a</a:t>
            </a:r>
            <a:r>
              <a:rPr lang="en-US" sz="7200" b="1" spc="-5" dirty="0" smtClean="0"/>
              <a:t>tion mutation </a:t>
            </a:r>
            <a:endParaRPr lang="en-US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31721"/>
            <a:ext cx="15384780" cy="1143000"/>
          </a:xfrm>
        </p:spPr>
        <p:txBody>
          <a:bodyPr/>
          <a:lstStyle/>
          <a:p>
            <a:r>
              <a:rPr lang="en-US" sz="4800" spc="-15" dirty="0" smtClean="0">
                <a:latin typeface="Carlito"/>
                <a:cs typeface="Carlito"/>
              </a:rPr>
              <a:t>Occurs </a:t>
            </a:r>
            <a:r>
              <a:rPr lang="en-US" sz="4800" dirty="0" smtClean="0">
                <a:latin typeface="Carlito"/>
                <a:cs typeface="Carlito"/>
              </a:rPr>
              <a:t>when a </a:t>
            </a:r>
            <a:r>
              <a:rPr lang="en-US" sz="4800" spc="-10" dirty="0" smtClean="0">
                <a:latin typeface="Carlito"/>
                <a:cs typeface="Carlito"/>
              </a:rPr>
              <a:t>gene </a:t>
            </a:r>
            <a:r>
              <a:rPr lang="en-US" sz="4800" b="1" dirty="0" smtClean="0">
                <a:solidFill>
                  <a:srgbClr val="CC3300"/>
                </a:solidFill>
                <a:latin typeface="Carlito"/>
                <a:cs typeface="Carlito"/>
              </a:rPr>
              <a:t>sequence is</a:t>
            </a:r>
            <a:r>
              <a:rPr lang="en-US" sz="4800" b="1" spc="-50" dirty="0" smtClean="0">
                <a:solidFill>
                  <a:srgbClr val="CC3300"/>
                </a:solidFill>
                <a:latin typeface="Carlito"/>
                <a:cs typeface="Carlito"/>
              </a:rPr>
              <a:t> </a:t>
            </a:r>
            <a:r>
              <a:rPr lang="en-US" sz="4800" b="1" spc="-20" dirty="0" smtClean="0">
                <a:solidFill>
                  <a:srgbClr val="CC3300"/>
                </a:solidFill>
                <a:latin typeface="Carlito"/>
                <a:cs typeface="Carlito"/>
              </a:rPr>
              <a:t>repeated</a:t>
            </a:r>
            <a:endParaRPr lang="en-US" sz="4800" dirty="0" smtClean="0">
              <a:latin typeface="Carlito"/>
              <a:cs typeface="Carli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4549140" y="3520440"/>
            <a:ext cx="8389620" cy="628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580" y="434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spc="-30" dirty="0" smtClean="0"/>
              <a:t>Translocation mutation 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3180" y="2331720"/>
            <a:ext cx="12847320" cy="6172200"/>
          </a:xfrm>
        </p:spPr>
        <p:txBody>
          <a:bodyPr/>
          <a:lstStyle/>
          <a:p>
            <a:pPr marL="355600" marR="544195" indent="-343535">
              <a:spcBef>
                <a:spcPts val="100"/>
              </a:spcBef>
              <a:tabLst>
                <a:tab pos="356235" algn="l"/>
              </a:tabLst>
            </a:pPr>
            <a:r>
              <a:rPr lang="en-US" sz="5400" spc="-20" dirty="0" smtClean="0">
                <a:latin typeface="Carlito"/>
                <a:cs typeface="Carlito"/>
              </a:rPr>
              <a:t>Involves </a:t>
            </a:r>
            <a:r>
              <a:rPr lang="en-US" sz="5400" b="1" spc="-10" dirty="0" smtClean="0">
                <a:solidFill>
                  <a:srgbClr val="CC3300"/>
                </a:solidFill>
                <a:latin typeface="Carlito"/>
                <a:cs typeface="Carlito"/>
              </a:rPr>
              <a:t>two </a:t>
            </a:r>
            <a:r>
              <a:rPr lang="en-US" sz="5400" b="1" spc="-5" dirty="0" smtClean="0">
                <a:solidFill>
                  <a:srgbClr val="CC3300"/>
                </a:solidFill>
                <a:latin typeface="Carlito"/>
                <a:cs typeface="Carlito"/>
              </a:rPr>
              <a:t>chromosomes </a:t>
            </a:r>
            <a:r>
              <a:rPr lang="en-US" sz="5400" spc="-10" dirty="0" smtClean="0">
                <a:latin typeface="Carlito"/>
                <a:cs typeface="Carlito"/>
              </a:rPr>
              <a:t>that aren’t  homologous</a:t>
            </a:r>
            <a:endParaRPr lang="en-US" sz="5400" dirty="0" smtClean="0">
              <a:latin typeface="Carlito"/>
              <a:cs typeface="Carlito"/>
            </a:endParaRPr>
          </a:p>
          <a:p>
            <a:pPr marL="355600" marR="5080" indent="-343535">
              <a:spcBef>
                <a:spcPts val="870"/>
              </a:spcBef>
              <a:tabLst>
                <a:tab pos="356235" algn="l"/>
              </a:tabLst>
            </a:pPr>
            <a:endParaRPr lang="en-US" sz="5400" b="1" spc="-20" dirty="0" smtClean="0">
              <a:solidFill>
                <a:srgbClr val="CC3300"/>
              </a:solidFill>
              <a:latin typeface="Carlito"/>
              <a:cs typeface="Carlito"/>
            </a:endParaRPr>
          </a:p>
          <a:p>
            <a:pPr marL="355600" marR="5080" indent="-343535">
              <a:spcBef>
                <a:spcPts val="870"/>
              </a:spcBef>
              <a:tabLst>
                <a:tab pos="356235" algn="l"/>
              </a:tabLst>
            </a:pPr>
            <a:r>
              <a:rPr lang="en-US" sz="5400" b="1" spc="-20" dirty="0" smtClean="0">
                <a:solidFill>
                  <a:srgbClr val="CC3300"/>
                </a:solidFill>
                <a:latin typeface="Carlito"/>
                <a:cs typeface="Carlito"/>
              </a:rPr>
              <a:t>Part </a:t>
            </a:r>
            <a:r>
              <a:rPr lang="en-US" sz="5400" spc="-5" dirty="0" smtClean="0">
                <a:latin typeface="Carlito"/>
                <a:cs typeface="Carlito"/>
              </a:rPr>
              <a:t>of one </a:t>
            </a:r>
            <a:r>
              <a:rPr lang="en-US" sz="5400" spc="-10" dirty="0" smtClean="0">
                <a:latin typeface="Carlito"/>
                <a:cs typeface="Carlito"/>
              </a:rPr>
              <a:t>chromosome </a:t>
            </a:r>
            <a:r>
              <a:rPr lang="en-US" sz="5400" dirty="0" smtClean="0">
                <a:latin typeface="Carlito"/>
                <a:cs typeface="Carlito"/>
              </a:rPr>
              <a:t>is </a:t>
            </a:r>
            <a:r>
              <a:rPr lang="en-US" sz="5400" b="1" spc="-20" dirty="0" smtClean="0">
                <a:solidFill>
                  <a:srgbClr val="CC3300"/>
                </a:solidFill>
                <a:latin typeface="Carlito"/>
                <a:cs typeface="Carlito"/>
              </a:rPr>
              <a:t>transferred to  </a:t>
            </a:r>
            <a:r>
              <a:rPr lang="en-US" sz="5400" b="1" spc="-5" dirty="0" smtClean="0">
                <a:solidFill>
                  <a:srgbClr val="CC3300"/>
                </a:solidFill>
                <a:latin typeface="Carlito"/>
                <a:cs typeface="Carlito"/>
              </a:rPr>
              <a:t>another</a:t>
            </a:r>
            <a:r>
              <a:rPr lang="en-US" sz="5400" b="1" dirty="0" smtClean="0">
                <a:solidFill>
                  <a:srgbClr val="CC3300"/>
                </a:solidFill>
                <a:latin typeface="Carlito"/>
                <a:cs typeface="Carlito"/>
              </a:rPr>
              <a:t> </a:t>
            </a:r>
            <a:r>
              <a:rPr lang="en-US" sz="5400" spc="-10" dirty="0" smtClean="0">
                <a:latin typeface="Carlito"/>
                <a:cs typeface="Carlito"/>
              </a:rPr>
              <a:t>chromosomes</a:t>
            </a:r>
            <a:endParaRPr lang="en-US" sz="5400" dirty="0" smtClean="0">
              <a:latin typeface="Carlito"/>
              <a:cs typeface="Carli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33794" name="Picture 2" descr="C:\Users\Admin\Desktop\Translocation-4-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069" y="0"/>
            <a:ext cx="13217769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sp>
        <p:nvSpPr>
          <p:cNvPr id="6" name="object 3"/>
          <p:cNvSpPr/>
          <p:nvPr/>
        </p:nvSpPr>
        <p:spPr>
          <a:xfrm>
            <a:off x="3985284" y="0"/>
            <a:ext cx="9387816" cy="9898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0" y="36607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spc="-5" dirty="0" smtClean="0"/>
              <a:t>Non- disjunction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8980" y="1554480"/>
            <a:ext cx="9715500" cy="7863840"/>
          </a:xfrm>
        </p:spPr>
        <p:txBody>
          <a:bodyPr>
            <a:normAutofit/>
          </a:bodyPr>
          <a:lstStyle/>
          <a:p>
            <a:pPr marL="355600" marR="1285875" indent="-343535">
              <a:spcBef>
                <a:spcPts val="100"/>
              </a:spcBef>
              <a:tabLst>
                <a:tab pos="356235" algn="l"/>
              </a:tabLst>
            </a:pPr>
            <a:r>
              <a:rPr lang="en-US" sz="4400" b="1" dirty="0" smtClean="0">
                <a:solidFill>
                  <a:srgbClr val="CC3300"/>
                </a:solidFill>
                <a:latin typeface="Comic Sans MS"/>
                <a:cs typeface="Comic Sans MS"/>
              </a:rPr>
              <a:t>Failure </a:t>
            </a:r>
            <a:r>
              <a:rPr lang="en-US" sz="4400" dirty="0" smtClean="0">
                <a:latin typeface="Comic Sans MS"/>
                <a:cs typeface="Comic Sans MS"/>
              </a:rPr>
              <a:t>of chromosomes</a:t>
            </a:r>
            <a:r>
              <a:rPr lang="en-US" sz="4400" spc="-640" dirty="0" smtClean="0">
                <a:latin typeface="Comic Sans MS"/>
                <a:cs typeface="Comic Sans MS"/>
              </a:rPr>
              <a:t> </a:t>
            </a:r>
            <a:r>
              <a:rPr lang="en-US" sz="44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to  </a:t>
            </a:r>
            <a:r>
              <a:rPr lang="en-US" sz="4400" b="1" dirty="0" smtClean="0">
                <a:solidFill>
                  <a:srgbClr val="CC3300"/>
                </a:solidFill>
                <a:latin typeface="Comic Sans MS"/>
                <a:cs typeface="Comic Sans MS"/>
              </a:rPr>
              <a:t>separate </a:t>
            </a:r>
            <a:r>
              <a:rPr lang="en-US" sz="4400" spc="-5" dirty="0" smtClean="0">
                <a:latin typeface="Comic Sans MS"/>
                <a:cs typeface="Comic Sans MS"/>
              </a:rPr>
              <a:t>during</a:t>
            </a:r>
            <a:r>
              <a:rPr lang="en-US" sz="4400" spc="-525" dirty="0" smtClean="0">
                <a:latin typeface="Comic Sans MS"/>
                <a:cs typeface="Comic Sans MS"/>
              </a:rPr>
              <a:t> </a:t>
            </a:r>
            <a:r>
              <a:rPr lang="en-US" sz="4400" dirty="0" smtClean="0">
                <a:latin typeface="Comic Sans MS"/>
                <a:cs typeface="Comic Sans MS"/>
              </a:rPr>
              <a:t>meiosis</a:t>
            </a:r>
          </a:p>
          <a:p>
            <a:pPr marL="355600" marR="5080" indent="-343535">
              <a:spcBef>
                <a:spcPts val="865"/>
              </a:spcBef>
              <a:tabLst>
                <a:tab pos="356235" algn="l"/>
                <a:tab pos="6214110" algn="l"/>
              </a:tabLst>
            </a:pPr>
            <a:endParaRPr lang="en-US" sz="4400" dirty="0" smtClean="0">
              <a:latin typeface="Comic Sans MS"/>
              <a:cs typeface="Comic Sans MS"/>
            </a:endParaRPr>
          </a:p>
          <a:p>
            <a:pPr marL="355600" marR="5080" indent="-343535">
              <a:spcBef>
                <a:spcPts val="865"/>
              </a:spcBef>
              <a:tabLst>
                <a:tab pos="356235" algn="l"/>
                <a:tab pos="6214110" algn="l"/>
              </a:tabLst>
            </a:pPr>
            <a:r>
              <a:rPr lang="en-US" sz="4400" dirty="0" smtClean="0">
                <a:latin typeface="Comic Sans MS"/>
                <a:cs typeface="Comic Sans MS"/>
              </a:rPr>
              <a:t>Causes </a:t>
            </a:r>
            <a:r>
              <a:rPr lang="en-US" sz="4400" spc="-15" dirty="0" smtClean="0">
                <a:latin typeface="Comic Sans MS"/>
                <a:cs typeface="Comic Sans MS"/>
              </a:rPr>
              <a:t>g</a:t>
            </a:r>
            <a:r>
              <a:rPr lang="en-US" sz="4400" dirty="0" smtClean="0">
                <a:latin typeface="Comic Sans MS"/>
                <a:cs typeface="Comic Sans MS"/>
              </a:rPr>
              <a:t>amete</a:t>
            </a:r>
            <a:r>
              <a:rPr lang="en-US" sz="4400" spc="15" dirty="0" smtClean="0">
                <a:latin typeface="Comic Sans MS"/>
                <a:cs typeface="Comic Sans MS"/>
              </a:rPr>
              <a:t> </a:t>
            </a:r>
            <a:r>
              <a:rPr lang="en-US" sz="4400" spc="-5" dirty="0" smtClean="0">
                <a:latin typeface="Comic Sans MS"/>
                <a:cs typeface="Comic Sans MS"/>
              </a:rPr>
              <a:t>t</a:t>
            </a:r>
            <a:r>
              <a:rPr lang="en-US" sz="4400" dirty="0" smtClean="0">
                <a:latin typeface="Comic Sans MS"/>
                <a:cs typeface="Comic Sans MS"/>
              </a:rPr>
              <a:t>o</a:t>
            </a:r>
            <a:r>
              <a:rPr lang="en-US" sz="4400" spc="-5" dirty="0" smtClean="0">
                <a:latin typeface="Comic Sans MS"/>
                <a:cs typeface="Comic Sans MS"/>
              </a:rPr>
              <a:t> </a:t>
            </a:r>
            <a:r>
              <a:rPr lang="en-US" sz="4400" spc="-15" dirty="0" smtClean="0">
                <a:latin typeface="Comic Sans MS"/>
                <a:cs typeface="Comic Sans MS"/>
              </a:rPr>
              <a:t>h</a:t>
            </a:r>
            <a:r>
              <a:rPr lang="en-US" sz="4400" dirty="0" smtClean="0">
                <a:latin typeface="Comic Sans MS"/>
                <a:cs typeface="Comic Sans MS"/>
              </a:rPr>
              <a:t>ave</a:t>
            </a:r>
            <a:r>
              <a:rPr lang="en-US" sz="4400" spc="-25" dirty="0" smtClean="0">
                <a:latin typeface="Comic Sans MS"/>
                <a:cs typeface="Comic Sans MS"/>
              </a:rPr>
              <a:t> </a:t>
            </a:r>
            <a:r>
              <a:rPr lang="en-US" sz="44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to</a:t>
            </a:r>
            <a:r>
              <a:rPr lang="en-US" sz="4400" b="1" dirty="0" smtClean="0">
                <a:solidFill>
                  <a:srgbClr val="CC3300"/>
                </a:solidFill>
                <a:latin typeface="Comic Sans MS"/>
                <a:cs typeface="Comic Sans MS"/>
              </a:rPr>
              <a:t>o	m</a:t>
            </a:r>
            <a:r>
              <a:rPr lang="en-US" sz="4400" b="1" spc="10" dirty="0" smtClean="0">
                <a:solidFill>
                  <a:srgbClr val="CC3300"/>
                </a:solidFill>
                <a:latin typeface="Comic Sans MS"/>
                <a:cs typeface="Comic Sans MS"/>
              </a:rPr>
              <a:t>a</a:t>
            </a:r>
            <a:r>
              <a:rPr lang="en-US" sz="44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ny  </a:t>
            </a:r>
            <a:r>
              <a:rPr lang="en-US" sz="4400" b="1" dirty="0" smtClean="0">
                <a:latin typeface="Comic Sans MS"/>
                <a:cs typeface="Comic Sans MS"/>
              </a:rPr>
              <a:t>or </a:t>
            </a:r>
            <a:r>
              <a:rPr lang="en-US" sz="44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too </a:t>
            </a:r>
            <a:r>
              <a:rPr lang="en-US" sz="4400" b="1" spc="-10" dirty="0" smtClean="0">
                <a:solidFill>
                  <a:srgbClr val="CC3300"/>
                </a:solidFill>
                <a:latin typeface="Comic Sans MS"/>
                <a:cs typeface="Comic Sans MS"/>
              </a:rPr>
              <a:t>few</a:t>
            </a:r>
            <a:r>
              <a:rPr lang="en-US" sz="4400" b="1" spc="-35" dirty="0" smtClean="0">
                <a:solidFill>
                  <a:srgbClr val="CC3300"/>
                </a:solidFill>
                <a:latin typeface="Comic Sans MS"/>
                <a:cs typeface="Comic Sans MS"/>
              </a:rPr>
              <a:t> </a:t>
            </a:r>
            <a:r>
              <a:rPr lang="en-US" sz="4400" b="1" dirty="0" smtClean="0">
                <a:latin typeface="Comic Sans MS"/>
                <a:cs typeface="Comic Sans MS"/>
              </a:rPr>
              <a:t>chromosomes</a:t>
            </a:r>
            <a:endParaRPr lang="en-US" sz="4400" dirty="0" smtClean="0">
              <a:latin typeface="Comic Sans MS"/>
              <a:cs typeface="Comic Sans MS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endParaRPr lang="en-US" sz="4400" b="1" dirty="0" smtClean="0">
              <a:latin typeface="Comic Sans MS"/>
              <a:cs typeface="Comic Sans MS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r>
              <a:rPr lang="en-US" sz="4400" b="1" dirty="0" smtClean="0">
                <a:latin typeface="Comic Sans MS"/>
                <a:cs typeface="Comic Sans MS"/>
              </a:rPr>
              <a:t>Disorders</a:t>
            </a:r>
            <a:r>
              <a:rPr lang="en-US" sz="4400" b="1" dirty="0" smtClean="0">
                <a:latin typeface="Comic Sans MS"/>
                <a:cs typeface="Comic Sans MS"/>
              </a:rPr>
              <a:t>:</a:t>
            </a:r>
            <a:endParaRPr lang="en-US" sz="4400" dirty="0" smtClean="0">
              <a:latin typeface="Comic Sans MS"/>
              <a:cs typeface="Comic Sans MS"/>
            </a:endParaRPr>
          </a:p>
          <a:p>
            <a:pPr marL="756285" lvl="1" indent="-287020">
              <a:spcBef>
                <a:spcPts val="670"/>
              </a:spcBef>
              <a:tabLst>
                <a:tab pos="756920" algn="l"/>
              </a:tabLst>
            </a:pPr>
            <a:r>
              <a:rPr lang="en-US" sz="3600" b="1" spc="-10" dirty="0" smtClean="0">
                <a:solidFill>
                  <a:srgbClr val="006FC0"/>
                </a:solidFill>
                <a:latin typeface="Carlito"/>
                <a:cs typeface="Carlito"/>
              </a:rPr>
              <a:t>Down </a:t>
            </a:r>
            <a:r>
              <a:rPr lang="en-US" sz="3600" b="1" spc="-15" dirty="0" smtClean="0">
                <a:solidFill>
                  <a:srgbClr val="006FC0"/>
                </a:solidFill>
                <a:latin typeface="Carlito"/>
                <a:cs typeface="Carlito"/>
              </a:rPr>
              <a:t>Syndrome</a:t>
            </a:r>
            <a:r>
              <a:rPr lang="en-US" sz="3600" b="1" spc="25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en-US" sz="3600" b="1" spc="-5" dirty="0" smtClean="0">
                <a:latin typeface="Carlito"/>
                <a:cs typeface="Carlito"/>
              </a:rPr>
              <a:t>–</a:t>
            </a:r>
            <a:endParaRPr lang="en-US" sz="3600" dirty="0" smtClean="0">
              <a:latin typeface="Carlito"/>
              <a:cs typeface="Carlito"/>
            </a:endParaRPr>
          </a:p>
          <a:p>
            <a:pPr marL="756285" lvl="1" indent="-287020">
              <a:spcBef>
                <a:spcPts val="675"/>
              </a:spcBef>
              <a:tabLst>
                <a:tab pos="756920" algn="l"/>
              </a:tabLst>
            </a:pPr>
            <a:r>
              <a:rPr lang="en-US" sz="3600" b="1" spc="-30" dirty="0" smtClean="0">
                <a:solidFill>
                  <a:srgbClr val="006FC0"/>
                </a:solidFill>
                <a:latin typeface="Carlito"/>
                <a:cs typeface="Carlito"/>
              </a:rPr>
              <a:t>Turner </a:t>
            </a:r>
            <a:r>
              <a:rPr lang="en-US" sz="3600" b="1" spc="-15" dirty="0" smtClean="0">
                <a:solidFill>
                  <a:srgbClr val="006FC0"/>
                </a:solidFill>
                <a:latin typeface="Carlito"/>
                <a:cs typeface="Carlito"/>
              </a:rPr>
              <a:t>Syndrome</a:t>
            </a:r>
            <a:r>
              <a:rPr lang="en-US" sz="3600" b="1" spc="60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en-US" sz="3600" b="1" spc="-5" dirty="0" smtClean="0">
                <a:latin typeface="Carlito"/>
                <a:cs typeface="Carlito"/>
              </a:rPr>
              <a:t>–</a:t>
            </a:r>
            <a:endParaRPr lang="en-US" sz="3600" dirty="0" smtClean="0">
              <a:latin typeface="Carlito"/>
              <a:cs typeface="Carlito"/>
            </a:endParaRPr>
          </a:p>
          <a:p>
            <a:pPr marL="756285" lvl="1" indent="-287020">
              <a:spcBef>
                <a:spcPts val="670"/>
              </a:spcBef>
              <a:tabLst>
                <a:tab pos="756920" algn="l"/>
              </a:tabLst>
            </a:pPr>
            <a:r>
              <a:rPr lang="en-US" sz="3600" b="1" spc="-20" dirty="0" err="1" smtClean="0">
                <a:solidFill>
                  <a:srgbClr val="006FC0"/>
                </a:solidFill>
                <a:latin typeface="Carlito"/>
                <a:cs typeface="Carlito"/>
              </a:rPr>
              <a:t>Klinefelter’s</a:t>
            </a:r>
            <a:r>
              <a:rPr lang="en-US" sz="3600" b="1" spc="-20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en-US" sz="3600" b="1" spc="-15" dirty="0" smtClean="0">
                <a:solidFill>
                  <a:srgbClr val="006FC0"/>
                </a:solidFill>
                <a:latin typeface="Carlito"/>
                <a:cs typeface="Carlito"/>
              </a:rPr>
              <a:t>Syndrome</a:t>
            </a:r>
            <a:r>
              <a:rPr lang="en-US" sz="3600" b="1" spc="90" dirty="0" smtClean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en-US" sz="3600" b="1" spc="-5" dirty="0" smtClean="0">
                <a:latin typeface="Carlito"/>
                <a:cs typeface="Carlito"/>
              </a:rPr>
              <a:t>–</a:t>
            </a:r>
            <a:endParaRPr lang="en-US" sz="3600" dirty="0" smtClean="0">
              <a:latin typeface="Carlito"/>
              <a:cs typeface="Carli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740" y="8918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Non disjunction mutation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34818" name="Picture 2" descr="C:\Users\Admin\Desktop\700px-Two_hit_malignant_transformation_with_chromosome_lo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3" y="2647315"/>
            <a:ext cx="16982757" cy="7351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10/10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  <p:sp>
        <p:nvSpPr>
          <p:cNvPr id="4" name="Google Shape;179;p2"/>
          <p:cNvSpPr txBox="1">
            <a:spLocks noGrp="1"/>
          </p:cNvSpPr>
          <p:nvPr>
            <p:ph type="dt" idx="10"/>
          </p:nvPr>
        </p:nvSpPr>
        <p:spPr>
          <a:xfrm>
            <a:off x="337634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15/6/2020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" name="Google Shape;180;p2"/>
          <p:cNvSpPr txBox="1">
            <a:spLocks noGrp="1"/>
          </p:cNvSpPr>
          <p:nvPr>
            <p:ph type="ftr" idx="11"/>
          </p:nvPr>
        </p:nvSpPr>
        <p:spPr>
          <a:xfrm>
            <a:off x="2514600" y="9646920"/>
            <a:ext cx="12070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INTRODUCTION (SCD) / SKILL AND CAREER DEVELOPMENT/ SARASWATHI.R/ENG/SNS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780" y="34321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pc="-10" dirty="0" smtClean="0">
                <a:latin typeface="Times New Roman"/>
                <a:cs typeface="Times New Roman"/>
              </a:rPr>
              <a:t>INTRODUCTION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7460" y="1554480"/>
            <a:ext cx="13944600" cy="7658100"/>
          </a:xfrm>
        </p:spPr>
        <p:txBody>
          <a:bodyPr>
            <a:normAutofit/>
          </a:bodyPr>
          <a:lstStyle/>
          <a:p>
            <a:pPr marL="355600" indent="-343535"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Sudden heritable change in genetic </a:t>
            </a:r>
            <a:r>
              <a:rPr lang="en-US" spc="-5" dirty="0" smtClean="0">
                <a:latin typeface="Times New Roman"/>
                <a:cs typeface="Times New Roman"/>
              </a:rPr>
              <a:t>material </a:t>
            </a:r>
            <a:r>
              <a:rPr lang="en-US" dirty="0" smtClean="0">
                <a:latin typeface="Times New Roman"/>
                <a:cs typeface="Times New Roman"/>
              </a:rPr>
              <a:t>or character of an </a:t>
            </a:r>
            <a:r>
              <a:rPr lang="en-US" spc="-5" dirty="0" smtClean="0">
                <a:latin typeface="Times New Roman"/>
                <a:cs typeface="Times New Roman"/>
              </a:rPr>
              <a:t>organism</a:t>
            </a:r>
            <a:r>
              <a:rPr lang="en-US" spc="-229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is</a:t>
            </a:r>
          </a:p>
          <a:p>
            <a:pPr marL="355600">
              <a:spcBef>
                <a:spcPts val="5"/>
              </a:spcBef>
            </a:pPr>
            <a:r>
              <a:rPr lang="en-US" spc="5" dirty="0" smtClean="0">
                <a:latin typeface="Times New Roman"/>
                <a:cs typeface="Times New Roman"/>
              </a:rPr>
              <a:t>known </a:t>
            </a:r>
            <a:r>
              <a:rPr lang="en-US" dirty="0" smtClean="0">
                <a:latin typeface="Times New Roman"/>
                <a:cs typeface="Times New Roman"/>
              </a:rPr>
              <a:t>as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mutation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spcBef>
                <a:spcPts val="5"/>
              </a:spcBef>
              <a:tabLst>
                <a:tab pos="355600" algn="l"/>
                <a:tab pos="35623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Individuals </a:t>
            </a:r>
            <a:r>
              <a:rPr lang="en-US" dirty="0" smtClean="0">
                <a:latin typeface="Times New Roman"/>
                <a:cs typeface="Times New Roman"/>
              </a:rPr>
              <a:t>showing these changes are </a:t>
            </a:r>
            <a:r>
              <a:rPr lang="en-US" spc="5" dirty="0" smtClean="0">
                <a:latin typeface="Times New Roman"/>
                <a:cs typeface="Times New Roman"/>
              </a:rPr>
              <a:t>known </a:t>
            </a:r>
            <a:r>
              <a:rPr lang="en-US" dirty="0" smtClean="0">
                <a:latin typeface="Times New Roman"/>
                <a:cs typeface="Times New Roman"/>
              </a:rPr>
              <a:t>as</a:t>
            </a:r>
            <a:r>
              <a:rPr lang="en-US" spc="-16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mutants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tabLst>
                <a:tab pos="355600" algn="l"/>
                <a:tab pos="3562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An individual showing an </a:t>
            </a:r>
            <a:r>
              <a:rPr lang="en-US" spc="-5" dirty="0" smtClean="0">
                <a:latin typeface="Times New Roman"/>
                <a:cs typeface="Times New Roman"/>
              </a:rPr>
              <a:t>altered </a:t>
            </a:r>
            <a:r>
              <a:rPr lang="en-US" dirty="0" smtClean="0">
                <a:latin typeface="Times New Roman"/>
                <a:cs typeface="Times New Roman"/>
              </a:rPr>
              <a:t>phenotype </a:t>
            </a:r>
            <a:r>
              <a:rPr lang="en-US" spc="5" dirty="0" smtClean="0">
                <a:latin typeface="Times New Roman"/>
                <a:cs typeface="Times New Roman"/>
              </a:rPr>
              <a:t>due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spc="-5" dirty="0" smtClean="0">
                <a:latin typeface="Times New Roman"/>
                <a:cs typeface="Times New Roman"/>
              </a:rPr>
              <a:t>mutation </a:t>
            </a:r>
            <a:r>
              <a:rPr lang="en-US" dirty="0" smtClean="0">
                <a:latin typeface="Times New Roman"/>
                <a:cs typeface="Times New Roman"/>
              </a:rPr>
              <a:t>are </a:t>
            </a:r>
            <a:r>
              <a:rPr lang="en-US" spc="5" dirty="0" smtClean="0">
                <a:latin typeface="Times New Roman"/>
                <a:cs typeface="Times New Roman"/>
              </a:rPr>
              <a:t>known</a:t>
            </a:r>
            <a:r>
              <a:rPr lang="en-US" spc="-2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as</a:t>
            </a:r>
          </a:p>
          <a:p>
            <a:pPr marL="355600"/>
            <a:r>
              <a:rPr lang="en-US" b="1" dirty="0" smtClean="0">
                <a:latin typeface="Times New Roman"/>
                <a:cs typeface="Times New Roman"/>
              </a:rPr>
              <a:t>variant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tabLst>
                <a:tab pos="355600" algn="l"/>
                <a:tab pos="3562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Factor or agents causing </a:t>
            </a:r>
            <a:r>
              <a:rPr lang="en-US" spc="-5" dirty="0" smtClean="0">
                <a:latin typeface="Times New Roman"/>
                <a:cs typeface="Times New Roman"/>
              </a:rPr>
              <a:t>mutation </a:t>
            </a:r>
            <a:r>
              <a:rPr lang="en-US" dirty="0" smtClean="0">
                <a:latin typeface="Times New Roman"/>
                <a:cs typeface="Times New Roman"/>
              </a:rPr>
              <a:t>are </a:t>
            </a:r>
            <a:r>
              <a:rPr lang="en-US" spc="5" dirty="0" smtClean="0">
                <a:latin typeface="Times New Roman"/>
                <a:cs typeface="Times New Roman"/>
              </a:rPr>
              <a:t>known </a:t>
            </a:r>
            <a:r>
              <a:rPr lang="en-US" dirty="0" smtClean="0">
                <a:latin typeface="Times New Roman"/>
                <a:cs typeface="Times New Roman"/>
              </a:rPr>
              <a:t>as</a:t>
            </a:r>
            <a:r>
              <a:rPr lang="en-US" spc="-13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mutagens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tabLst>
                <a:tab pos="355600" algn="l"/>
                <a:tab pos="35623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Mutation </a:t>
            </a:r>
            <a:r>
              <a:rPr lang="en-US" dirty="0" smtClean="0">
                <a:latin typeface="Times New Roman"/>
                <a:cs typeface="Times New Roman"/>
              </a:rPr>
              <a:t>which causes changes in base sequence of a gene are </a:t>
            </a:r>
            <a:r>
              <a:rPr lang="en-US" spc="5" dirty="0" smtClean="0">
                <a:latin typeface="Times New Roman"/>
                <a:cs typeface="Times New Roman"/>
              </a:rPr>
              <a:t>known</a:t>
            </a:r>
            <a:r>
              <a:rPr lang="en-US" spc="-2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as</a:t>
            </a:r>
          </a:p>
          <a:p>
            <a:pPr marL="355600"/>
            <a:r>
              <a:rPr lang="en-US" b="1" dirty="0" smtClean="0">
                <a:latin typeface="Times New Roman"/>
                <a:cs typeface="Times New Roman"/>
              </a:rPr>
              <a:t>gene </a:t>
            </a:r>
            <a:r>
              <a:rPr lang="en-US" b="1" spc="-5" dirty="0" smtClean="0">
                <a:latin typeface="Times New Roman"/>
                <a:cs typeface="Times New Roman"/>
              </a:rPr>
              <a:t>mutation </a:t>
            </a:r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b="1" dirty="0" smtClean="0">
                <a:latin typeface="Times New Roman"/>
                <a:cs typeface="Times New Roman"/>
              </a:rPr>
              <a:t>point</a:t>
            </a:r>
            <a:r>
              <a:rPr lang="en-US" b="1" spc="-6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mutation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940" y="48037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spc="-5" dirty="0" smtClean="0">
                <a:latin typeface="Times New Roman"/>
                <a:cs typeface="Times New Roman"/>
              </a:rPr>
              <a:t>Hi</a:t>
            </a:r>
            <a:r>
              <a:rPr lang="en-US" sz="6600" b="1" dirty="0" smtClean="0">
                <a:latin typeface="Times New Roman"/>
                <a:cs typeface="Times New Roman"/>
              </a:rPr>
              <a:t>s</a:t>
            </a:r>
            <a:r>
              <a:rPr lang="en-US" sz="6600" b="1" spc="-5" dirty="0" smtClean="0">
                <a:latin typeface="Times New Roman"/>
                <a:cs typeface="Times New Roman"/>
              </a:rPr>
              <a:t>tory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17420"/>
            <a:ext cx="16619220" cy="7612380"/>
          </a:xfrm>
        </p:spPr>
        <p:txBody>
          <a:bodyPr>
            <a:normAutofit/>
          </a:bodyPr>
          <a:lstStyle/>
          <a:p>
            <a:pPr marL="355600" indent="-343535"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latin typeface="Times New Roman"/>
                <a:cs typeface="Times New Roman"/>
              </a:rPr>
              <a:t>English farmer 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Seth </a:t>
            </a:r>
            <a:r>
              <a:rPr lang="en-US" sz="3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Wright </a:t>
            </a:r>
            <a:r>
              <a:rPr lang="en-US" sz="3600" spc="-5" dirty="0" smtClean="0">
                <a:latin typeface="Times New Roman"/>
                <a:cs typeface="Times New Roman"/>
              </a:rPr>
              <a:t>recorded case of mutation first </a:t>
            </a:r>
            <a:r>
              <a:rPr lang="en-US" sz="3600" spc="-10" dirty="0" smtClean="0">
                <a:latin typeface="Times New Roman"/>
                <a:cs typeface="Times New Roman"/>
              </a:rPr>
              <a:t>time </a:t>
            </a:r>
            <a:r>
              <a:rPr lang="en-US" sz="3600" spc="-5" dirty="0" smtClean="0">
                <a:latin typeface="Times New Roman"/>
                <a:cs typeface="Times New Roman"/>
              </a:rPr>
              <a:t>in </a:t>
            </a:r>
            <a:r>
              <a:rPr lang="en-US" sz="3600" dirty="0" smtClean="0">
                <a:latin typeface="Times New Roman"/>
                <a:cs typeface="Times New Roman"/>
              </a:rPr>
              <a:t>1791</a:t>
            </a:r>
            <a:r>
              <a:rPr lang="en-US" sz="3600" spc="345" dirty="0" smtClean="0">
                <a:latin typeface="Times New Roman"/>
                <a:cs typeface="Times New Roman"/>
              </a:rPr>
              <a:t> </a:t>
            </a:r>
            <a:r>
              <a:rPr lang="en-US" sz="3600" spc="-20" dirty="0" smtClean="0">
                <a:latin typeface="Times New Roman"/>
                <a:cs typeface="Times New Roman"/>
              </a:rPr>
              <a:t>in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355600"/>
            <a:r>
              <a:rPr lang="en-US" sz="3600" spc="-10" dirty="0" smtClean="0">
                <a:latin typeface="Times New Roman"/>
                <a:cs typeface="Times New Roman"/>
              </a:rPr>
              <a:t>male lamb </a:t>
            </a:r>
            <a:r>
              <a:rPr lang="en-US" sz="3600" dirty="0" smtClean="0">
                <a:latin typeface="Times New Roman"/>
                <a:cs typeface="Times New Roman"/>
              </a:rPr>
              <a:t>with </a:t>
            </a:r>
            <a:r>
              <a:rPr lang="en-US" sz="3600" spc="5" dirty="0" smtClean="0">
                <a:latin typeface="Times New Roman"/>
                <a:cs typeface="Times New Roman"/>
              </a:rPr>
              <a:t>unusual </a:t>
            </a:r>
            <a:r>
              <a:rPr lang="en-US" sz="3600" dirty="0" smtClean="0">
                <a:latin typeface="Times New Roman"/>
                <a:cs typeface="Times New Roman"/>
              </a:rPr>
              <a:t>short</a:t>
            </a:r>
            <a:r>
              <a:rPr lang="en-US" sz="3600" spc="-85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legs</a:t>
            </a:r>
          </a:p>
          <a:p>
            <a:pPr>
              <a:spcBef>
                <a:spcPts val="25"/>
              </a:spcBef>
            </a:pPr>
            <a:endParaRPr lang="en-US" sz="4800" dirty="0" smtClean="0">
              <a:latin typeface="Times New Roman"/>
              <a:cs typeface="Times New Roman"/>
            </a:endParaRPr>
          </a:p>
          <a:p>
            <a:pPr marL="355600" marR="8255" indent="-343535">
              <a:tabLst>
                <a:tab pos="355600" algn="l"/>
                <a:tab pos="356235" algn="l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The </a:t>
            </a:r>
            <a:r>
              <a:rPr lang="en-US" sz="3600" spc="-5" dirty="0" smtClean="0">
                <a:latin typeface="Times New Roman"/>
                <a:cs typeface="Times New Roman"/>
              </a:rPr>
              <a:t>term mutation </a:t>
            </a:r>
            <a:r>
              <a:rPr lang="en-US" sz="3600" spc="-10" dirty="0" smtClean="0">
                <a:latin typeface="Times New Roman"/>
                <a:cs typeface="Times New Roman"/>
              </a:rPr>
              <a:t>is </a:t>
            </a:r>
            <a:r>
              <a:rPr lang="en-US" sz="3600" spc="-5" dirty="0" smtClean="0">
                <a:latin typeface="Times New Roman"/>
                <a:cs typeface="Times New Roman"/>
              </a:rPr>
              <a:t>coined </a:t>
            </a:r>
            <a:r>
              <a:rPr lang="en-US" sz="3600" dirty="0" smtClean="0">
                <a:latin typeface="Times New Roman"/>
                <a:cs typeface="Times New Roman"/>
              </a:rPr>
              <a:t>by 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Hugo de </a:t>
            </a:r>
            <a:r>
              <a:rPr lang="en-US" sz="3600" b="1" spc="-3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Vries</a:t>
            </a:r>
            <a:r>
              <a:rPr lang="en-US" sz="3600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 smtClean="0">
                <a:latin typeface="Times New Roman"/>
                <a:cs typeface="Times New Roman"/>
              </a:rPr>
              <a:t>in </a:t>
            </a:r>
            <a:r>
              <a:rPr lang="en-US" sz="3600" dirty="0" smtClean="0">
                <a:latin typeface="Times New Roman"/>
                <a:cs typeface="Times New Roman"/>
              </a:rPr>
              <a:t>1900 </a:t>
            </a:r>
            <a:r>
              <a:rPr lang="en-US" sz="3600" spc="-5" dirty="0" smtClean="0">
                <a:latin typeface="Times New Roman"/>
                <a:cs typeface="Times New Roman"/>
              </a:rPr>
              <a:t>by </a:t>
            </a:r>
            <a:r>
              <a:rPr lang="en-US" sz="3600" dirty="0" smtClean="0">
                <a:latin typeface="Times New Roman"/>
                <a:cs typeface="Times New Roman"/>
              </a:rPr>
              <a:t>his </a:t>
            </a:r>
            <a:r>
              <a:rPr lang="en-US" sz="3600" spc="-5" dirty="0" smtClean="0">
                <a:latin typeface="Times New Roman"/>
                <a:cs typeface="Times New Roman"/>
              </a:rPr>
              <a:t>observation  in</a:t>
            </a:r>
            <a:r>
              <a:rPr lang="en-US" sz="3600" spc="-1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Oenothera</a:t>
            </a:r>
            <a:endParaRPr lang="en-US" sz="3600" dirty="0" smtClean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lang="en-US" sz="4800" dirty="0" smtClean="0">
              <a:latin typeface="Times New Roman"/>
              <a:cs typeface="Times New Roman"/>
            </a:endParaRPr>
          </a:p>
          <a:p>
            <a:pPr marL="355600" indent="-343535">
              <a:spcBef>
                <a:spcPts val="5"/>
              </a:spcBef>
              <a:tabLst>
                <a:tab pos="355600" algn="l"/>
                <a:tab pos="356235" algn="l"/>
                <a:tab pos="1658620" algn="l"/>
                <a:tab pos="2400935" algn="l"/>
                <a:tab pos="2806700" algn="l"/>
                <a:tab pos="3897629" algn="l"/>
                <a:tab pos="4486275" algn="l"/>
                <a:tab pos="5353050" algn="l"/>
                <a:tab pos="5742305" algn="l"/>
                <a:tab pos="6442075" algn="l"/>
                <a:tab pos="7185659" algn="l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Sys</a:t>
            </a:r>
            <a:r>
              <a:rPr lang="en-US" sz="3600" spc="-10" dirty="0" smtClean="0">
                <a:latin typeface="Times New Roman"/>
                <a:cs typeface="Times New Roman"/>
              </a:rPr>
              <a:t>t</a:t>
            </a:r>
            <a:r>
              <a:rPr lang="en-US" sz="3600" dirty="0" smtClean="0">
                <a:latin typeface="Times New Roman"/>
                <a:cs typeface="Times New Roman"/>
              </a:rPr>
              <a:t>e</a:t>
            </a:r>
            <a:r>
              <a:rPr lang="en-US" sz="3600" spc="-25" dirty="0" smtClean="0">
                <a:latin typeface="Times New Roman"/>
                <a:cs typeface="Times New Roman"/>
              </a:rPr>
              <a:t>m</a:t>
            </a:r>
            <a:r>
              <a:rPr lang="en-US" sz="3600" dirty="0" smtClean="0">
                <a:latin typeface="Times New Roman"/>
                <a:cs typeface="Times New Roman"/>
              </a:rPr>
              <a:t>a</a:t>
            </a:r>
            <a:r>
              <a:rPr lang="en-US" sz="3600" spc="-10" dirty="0" smtClean="0">
                <a:latin typeface="Times New Roman"/>
                <a:cs typeface="Times New Roman"/>
              </a:rPr>
              <a:t>t</a:t>
            </a:r>
            <a:r>
              <a:rPr lang="en-US" sz="3600" dirty="0" smtClean="0">
                <a:latin typeface="Times New Roman"/>
                <a:cs typeface="Times New Roman"/>
              </a:rPr>
              <a:t>ic	stu</a:t>
            </a:r>
            <a:r>
              <a:rPr lang="en-US" sz="3600" spc="5" dirty="0" smtClean="0">
                <a:latin typeface="Times New Roman"/>
                <a:cs typeface="Times New Roman"/>
              </a:rPr>
              <a:t>d</a:t>
            </a:r>
            <a:r>
              <a:rPr lang="en-US" sz="3600" dirty="0" smtClean="0">
                <a:latin typeface="Times New Roman"/>
                <a:cs typeface="Times New Roman"/>
              </a:rPr>
              <a:t>y	</a:t>
            </a:r>
            <a:r>
              <a:rPr lang="en-US" sz="3600" spc="5" dirty="0" smtClean="0">
                <a:latin typeface="Times New Roman"/>
                <a:cs typeface="Times New Roman"/>
              </a:rPr>
              <a:t>o</a:t>
            </a:r>
            <a:r>
              <a:rPr lang="en-US" sz="3600" dirty="0" smtClean="0">
                <a:latin typeface="Times New Roman"/>
                <a:cs typeface="Times New Roman"/>
              </a:rPr>
              <a:t>f	</a:t>
            </a:r>
            <a:r>
              <a:rPr lang="en-US" sz="3600" spc="-25" dirty="0" smtClean="0">
                <a:latin typeface="Times New Roman"/>
                <a:cs typeface="Times New Roman"/>
              </a:rPr>
              <a:t>m</a:t>
            </a:r>
            <a:r>
              <a:rPr lang="en-US" sz="3600" dirty="0" smtClean="0">
                <a:latin typeface="Times New Roman"/>
                <a:cs typeface="Times New Roman"/>
              </a:rPr>
              <a:t>uta</a:t>
            </a:r>
            <a:r>
              <a:rPr lang="en-US" sz="3600" spc="-20" dirty="0" smtClean="0">
                <a:latin typeface="Times New Roman"/>
                <a:cs typeface="Times New Roman"/>
              </a:rPr>
              <a:t>t</a:t>
            </a:r>
            <a:r>
              <a:rPr lang="en-US" sz="3600" dirty="0" smtClean="0">
                <a:latin typeface="Times New Roman"/>
                <a:cs typeface="Times New Roman"/>
              </a:rPr>
              <a:t>i</a:t>
            </a:r>
            <a:r>
              <a:rPr lang="en-US" sz="3600" spc="-15" dirty="0" smtClean="0">
                <a:latin typeface="Times New Roman"/>
                <a:cs typeface="Times New Roman"/>
              </a:rPr>
              <a:t>o</a:t>
            </a:r>
            <a:r>
              <a:rPr lang="en-US" sz="3600" dirty="0" smtClean="0">
                <a:latin typeface="Times New Roman"/>
                <a:cs typeface="Times New Roman"/>
              </a:rPr>
              <a:t>n	was	st</a:t>
            </a:r>
            <a:r>
              <a:rPr lang="en-US" sz="3600" spc="-20" dirty="0" smtClean="0">
                <a:latin typeface="Times New Roman"/>
                <a:cs typeface="Times New Roman"/>
              </a:rPr>
              <a:t>a</a:t>
            </a:r>
            <a:r>
              <a:rPr lang="en-US" sz="3600" dirty="0" smtClean="0">
                <a:latin typeface="Times New Roman"/>
                <a:cs typeface="Times New Roman"/>
              </a:rPr>
              <a:t>r</a:t>
            </a:r>
            <a:r>
              <a:rPr lang="en-US" sz="3600" spc="-15" dirty="0" smtClean="0">
                <a:latin typeface="Times New Roman"/>
                <a:cs typeface="Times New Roman"/>
              </a:rPr>
              <a:t>t</a:t>
            </a:r>
            <a:r>
              <a:rPr lang="en-US" sz="3600" dirty="0" smtClean="0">
                <a:latin typeface="Times New Roman"/>
                <a:cs typeface="Times New Roman"/>
              </a:rPr>
              <a:t>ed	</a:t>
            </a:r>
            <a:r>
              <a:rPr lang="en-US" sz="3600" spc="-5" dirty="0" smtClean="0">
                <a:latin typeface="Times New Roman"/>
                <a:cs typeface="Times New Roman"/>
              </a:rPr>
              <a:t>i</a:t>
            </a:r>
            <a:r>
              <a:rPr lang="en-US" sz="3600" dirty="0" smtClean="0">
                <a:latin typeface="Times New Roman"/>
                <a:cs typeface="Times New Roman"/>
              </a:rPr>
              <a:t>n	1910	w</a:t>
            </a:r>
            <a:r>
              <a:rPr lang="en-US" sz="3600" spc="10" dirty="0" smtClean="0">
                <a:latin typeface="Times New Roman"/>
                <a:cs typeface="Times New Roman"/>
              </a:rPr>
              <a:t>h</a:t>
            </a:r>
            <a:r>
              <a:rPr lang="en-US" sz="3600" spc="-15" dirty="0" smtClean="0">
                <a:latin typeface="Times New Roman"/>
                <a:cs typeface="Times New Roman"/>
              </a:rPr>
              <a:t>e</a:t>
            </a:r>
            <a:r>
              <a:rPr lang="en-US" sz="3600" dirty="0" smtClean="0">
                <a:latin typeface="Times New Roman"/>
                <a:cs typeface="Times New Roman"/>
              </a:rPr>
              <a:t>n	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Mo</a:t>
            </a:r>
            <a:r>
              <a:rPr lang="en-US" sz="3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lang="en-US" sz="3600" b="1" spc="5" dirty="0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355600"/>
            <a:r>
              <a:rPr lang="en-US" sz="3600" spc="-5" dirty="0" smtClean="0">
                <a:latin typeface="Times New Roman"/>
                <a:cs typeface="Times New Roman"/>
              </a:rPr>
              <a:t>genetically </a:t>
            </a:r>
            <a:r>
              <a:rPr lang="en-US" sz="3600" dirty="0" smtClean="0">
                <a:latin typeface="Times New Roman"/>
                <a:cs typeface="Times New Roman"/>
              </a:rPr>
              <a:t>analyzed white </a:t>
            </a:r>
            <a:r>
              <a:rPr lang="en-US" sz="3600" spc="-5" dirty="0" smtClean="0">
                <a:latin typeface="Times New Roman"/>
                <a:cs typeface="Times New Roman"/>
              </a:rPr>
              <a:t>eye mutant </a:t>
            </a:r>
            <a:r>
              <a:rPr lang="en-US" sz="3600" dirty="0" smtClean="0">
                <a:latin typeface="Times New Roman"/>
                <a:cs typeface="Times New Roman"/>
              </a:rPr>
              <a:t>of</a:t>
            </a:r>
            <a:r>
              <a:rPr lang="en-US" sz="3600" spc="-75" dirty="0" smtClean="0"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Drosophila</a:t>
            </a:r>
          </a:p>
          <a:p>
            <a:pPr>
              <a:spcBef>
                <a:spcPts val="20"/>
              </a:spcBef>
            </a:pPr>
            <a:endParaRPr lang="en-US" sz="4800" dirty="0" smtClean="0">
              <a:latin typeface="Times New Roman"/>
              <a:cs typeface="Times New Roman"/>
            </a:endParaRPr>
          </a:p>
          <a:p>
            <a:pPr marL="355600" indent="-343535">
              <a:spcBef>
                <a:spcPts val="5"/>
              </a:spcBef>
              <a:tabLst>
                <a:tab pos="355600" algn="l"/>
                <a:tab pos="356235" algn="l"/>
              </a:tabLst>
            </a:pPr>
            <a:r>
              <a:rPr lang="en-U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H. </a:t>
            </a:r>
            <a:r>
              <a:rPr lang="en-US" sz="3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J. 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Muller </a:t>
            </a:r>
            <a:r>
              <a:rPr lang="en-US" sz="3600" spc="-5" dirty="0" smtClean="0">
                <a:latin typeface="Times New Roman"/>
                <a:cs typeface="Times New Roman"/>
              </a:rPr>
              <a:t>induced mutation </a:t>
            </a:r>
            <a:r>
              <a:rPr lang="en-US" sz="3600" spc="-10" dirty="0" smtClean="0">
                <a:latin typeface="Times New Roman"/>
                <a:cs typeface="Times New Roman"/>
              </a:rPr>
              <a:t>in</a:t>
            </a:r>
            <a:r>
              <a:rPr lang="en-US" sz="3600" spc="114" dirty="0" smtClean="0">
                <a:latin typeface="Times New Roman"/>
                <a:cs typeface="Times New Roman"/>
              </a:rPr>
              <a:t> </a:t>
            </a:r>
            <a:r>
              <a:rPr lang="en-US" sz="3600" spc="-5" dirty="0" smtClean="0">
                <a:latin typeface="Times New Roman"/>
                <a:cs typeface="Times New Roman"/>
              </a:rPr>
              <a:t>Drosophila </a:t>
            </a:r>
            <a:r>
              <a:rPr lang="en-US" sz="3600" dirty="0" smtClean="0">
                <a:latin typeface="Times New Roman"/>
                <a:cs typeface="Times New Roman"/>
              </a:rPr>
              <a:t>by using </a:t>
            </a:r>
            <a:r>
              <a:rPr lang="en-US" sz="3600" spc="-5" dirty="0" smtClean="0">
                <a:latin typeface="Times New Roman"/>
                <a:cs typeface="Times New Roman"/>
              </a:rPr>
              <a:t>X- </a:t>
            </a:r>
            <a:r>
              <a:rPr lang="en-US" sz="3600" dirty="0" smtClean="0">
                <a:latin typeface="Times New Roman"/>
                <a:cs typeface="Times New Roman"/>
              </a:rPr>
              <a:t>rays </a:t>
            </a:r>
            <a:r>
              <a:rPr lang="en-US" sz="3600" spc="-10" dirty="0" smtClean="0">
                <a:latin typeface="Times New Roman"/>
                <a:cs typeface="Times New Roman"/>
              </a:rPr>
              <a:t>in </a:t>
            </a:r>
            <a:r>
              <a:rPr lang="en-US" sz="3600" dirty="0" smtClean="0">
                <a:latin typeface="Times New Roman"/>
                <a:cs typeface="Times New Roman"/>
              </a:rPr>
              <a:t>1927 ; he</a:t>
            </a:r>
          </a:p>
          <a:p>
            <a:pPr marL="355600"/>
            <a:r>
              <a:rPr lang="en-US" sz="3600" dirty="0" smtClean="0">
                <a:latin typeface="Times New Roman"/>
                <a:cs typeface="Times New Roman"/>
              </a:rPr>
              <a:t>was awarded with Nobel prize </a:t>
            </a:r>
            <a:r>
              <a:rPr lang="en-US" sz="3600" spc="-5" dirty="0" smtClean="0">
                <a:latin typeface="Times New Roman"/>
                <a:cs typeface="Times New Roman"/>
              </a:rPr>
              <a:t>in</a:t>
            </a:r>
            <a:r>
              <a:rPr lang="en-US" sz="3600" spc="-75" dirty="0" smtClean="0">
                <a:latin typeface="Times New Roman"/>
                <a:cs typeface="Times New Roman"/>
              </a:rPr>
              <a:t> </a:t>
            </a:r>
            <a:r>
              <a:rPr lang="en-US" sz="3600" spc="5" dirty="0" smtClean="0">
                <a:latin typeface="Times New Roman"/>
                <a:cs typeface="Times New Roman"/>
              </a:rPr>
              <a:t>1946</a:t>
            </a:r>
            <a:endParaRPr lang="en-US" sz="36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0" y="502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/>
                <a:cs typeface="Times New Roman"/>
              </a:rPr>
              <a:t>Characteristics of</a:t>
            </a:r>
            <a:r>
              <a:rPr lang="en-US" sz="5400" b="1" spc="-35" dirty="0" smtClean="0">
                <a:latin typeface="Times New Roman"/>
                <a:cs typeface="Times New Roman"/>
              </a:rPr>
              <a:t> </a:t>
            </a:r>
            <a:r>
              <a:rPr lang="en-US" sz="5400" b="1" dirty="0" smtClean="0">
                <a:latin typeface="Times New Roman"/>
                <a:cs typeface="Times New Roman"/>
              </a:rPr>
              <a:t>Mutation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2240280"/>
            <a:ext cx="15179040" cy="7543800"/>
          </a:xfrm>
        </p:spPr>
        <p:txBody>
          <a:bodyPr>
            <a:normAutofit/>
          </a:bodyPr>
          <a:lstStyle/>
          <a:p>
            <a:pPr marL="355600" indent="-343535"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Generally </a:t>
            </a:r>
            <a:r>
              <a:rPr lang="en-US" spc="-5" dirty="0" smtClean="0">
                <a:latin typeface="Times New Roman"/>
                <a:cs typeface="Times New Roman"/>
              </a:rPr>
              <a:t>mutant alleles </a:t>
            </a:r>
            <a:r>
              <a:rPr lang="en-US" dirty="0" smtClean="0">
                <a:latin typeface="Times New Roman"/>
                <a:cs typeface="Times New Roman"/>
              </a:rPr>
              <a:t>are recessive to their wild </a:t>
            </a:r>
            <a:r>
              <a:rPr lang="en-US" spc="-5" dirty="0" smtClean="0">
                <a:latin typeface="Times New Roman"/>
                <a:cs typeface="Times New Roman"/>
              </a:rPr>
              <a:t>type </a:t>
            </a:r>
            <a:r>
              <a:rPr lang="en-US" dirty="0" smtClean="0">
                <a:latin typeface="Times New Roman"/>
                <a:cs typeface="Times New Roman"/>
              </a:rPr>
              <a:t>or normal</a:t>
            </a:r>
            <a:r>
              <a:rPr lang="en-US" spc="-16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alleles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tabLst>
                <a:tab pos="355600" algn="l"/>
                <a:tab pos="3562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Most </a:t>
            </a:r>
            <a:r>
              <a:rPr lang="en-US" spc="-5" dirty="0" smtClean="0">
                <a:latin typeface="Times New Roman"/>
                <a:cs typeface="Times New Roman"/>
              </a:rPr>
              <a:t>mutations </a:t>
            </a:r>
            <a:r>
              <a:rPr lang="en-US" dirty="0" smtClean="0">
                <a:latin typeface="Times New Roman"/>
                <a:cs typeface="Times New Roman"/>
              </a:rPr>
              <a:t>have </a:t>
            </a:r>
            <a:r>
              <a:rPr lang="en-US" spc="-5" dirty="0" smtClean="0">
                <a:latin typeface="Times New Roman"/>
                <a:cs typeface="Times New Roman"/>
              </a:rPr>
              <a:t>harmful effect, </a:t>
            </a:r>
            <a:r>
              <a:rPr lang="en-US" spc="5" dirty="0" smtClean="0">
                <a:latin typeface="Times New Roman"/>
                <a:cs typeface="Times New Roman"/>
              </a:rPr>
              <a:t>but </a:t>
            </a:r>
            <a:r>
              <a:rPr lang="en-US" spc="-5" dirty="0" smtClean="0">
                <a:latin typeface="Times New Roman"/>
                <a:cs typeface="Times New Roman"/>
              </a:rPr>
              <a:t>some mutations </a:t>
            </a:r>
            <a:r>
              <a:rPr lang="en-US" dirty="0" smtClean="0">
                <a:latin typeface="Times New Roman"/>
                <a:cs typeface="Times New Roman"/>
              </a:rPr>
              <a:t>are</a:t>
            </a:r>
            <a:r>
              <a:rPr lang="en-US" spc="-1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beneficial</a:t>
            </a:r>
          </a:p>
          <a:p>
            <a:pPr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tabLst>
                <a:tab pos="355600" algn="l"/>
                <a:tab pos="3562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Spontaneous </a:t>
            </a:r>
            <a:r>
              <a:rPr lang="en-US" spc="-5" dirty="0" smtClean="0">
                <a:latin typeface="Times New Roman"/>
                <a:cs typeface="Times New Roman"/>
              </a:rPr>
              <a:t>mutations </a:t>
            </a:r>
            <a:r>
              <a:rPr lang="en-US" dirty="0" smtClean="0">
                <a:latin typeface="Times New Roman"/>
                <a:cs typeface="Times New Roman"/>
              </a:rPr>
              <a:t>occurs at very low</a:t>
            </a:r>
            <a:r>
              <a:rPr lang="en-US" spc="-1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rate</a:t>
            </a:r>
          </a:p>
          <a:p>
            <a:pPr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marR="106680" indent="-343535">
              <a:spcBef>
                <a:spcPts val="5"/>
              </a:spcBef>
              <a:tabLst>
                <a:tab pos="355600" algn="l"/>
                <a:tab pos="35623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Some </a:t>
            </a:r>
            <a:r>
              <a:rPr lang="en-US" dirty="0" smtClean="0">
                <a:latin typeface="Times New Roman"/>
                <a:cs typeface="Times New Roman"/>
              </a:rPr>
              <a:t>genes shows high rate of </a:t>
            </a:r>
            <a:r>
              <a:rPr lang="en-US" spc="-5" dirty="0" smtClean="0">
                <a:latin typeface="Times New Roman"/>
                <a:cs typeface="Times New Roman"/>
              </a:rPr>
              <a:t>mutation </a:t>
            </a:r>
            <a:r>
              <a:rPr lang="en-US" dirty="0" smtClean="0">
                <a:latin typeface="Times New Roman"/>
                <a:cs typeface="Times New Roman"/>
              </a:rPr>
              <a:t>such genes are </a:t>
            </a:r>
            <a:r>
              <a:rPr lang="en-US" spc="-5" dirty="0" smtClean="0">
                <a:latin typeface="Times New Roman"/>
                <a:cs typeface="Times New Roman"/>
              </a:rPr>
              <a:t>called </a:t>
            </a:r>
            <a:r>
              <a:rPr lang="en-US" dirty="0" smtClean="0">
                <a:latin typeface="Times New Roman"/>
                <a:cs typeface="Times New Roman"/>
              </a:rPr>
              <a:t>as</a:t>
            </a:r>
            <a:r>
              <a:rPr lang="en-US" spc="-13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mutable  </a:t>
            </a:r>
            <a:r>
              <a:rPr lang="en-US" dirty="0" smtClean="0">
                <a:latin typeface="Times New Roman"/>
                <a:cs typeface="Times New Roman"/>
              </a:rPr>
              <a:t>gene</a:t>
            </a:r>
          </a:p>
          <a:p>
            <a:pPr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tabLst>
                <a:tab pos="355600" algn="l"/>
                <a:tab pos="356235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Highly </a:t>
            </a:r>
            <a:r>
              <a:rPr lang="en-US" spc="-5" dirty="0" smtClean="0">
                <a:latin typeface="Times New Roman"/>
                <a:cs typeface="Times New Roman"/>
              </a:rPr>
              <a:t>mutable sites </a:t>
            </a:r>
            <a:r>
              <a:rPr lang="en-US" dirty="0" smtClean="0">
                <a:latin typeface="Times New Roman"/>
                <a:cs typeface="Times New Roman"/>
              </a:rPr>
              <a:t>within a gene are </a:t>
            </a:r>
            <a:r>
              <a:rPr lang="en-US" spc="5" dirty="0" smtClean="0">
                <a:latin typeface="Times New Roman"/>
                <a:cs typeface="Times New Roman"/>
              </a:rPr>
              <a:t>known </a:t>
            </a:r>
            <a:r>
              <a:rPr lang="en-US" dirty="0" smtClean="0">
                <a:latin typeface="Times New Roman"/>
                <a:cs typeface="Times New Roman"/>
              </a:rPr>
              <a:t>as hot</a:t>
            </a:r>
            <a:r>
              <a:rPr lang="en-US" spc="-2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spots.</a:t>
            </a:r>
          </a:p>
          <a:p>
            <a:pPr>
              <a:spcBef>
                <a:spcPts val="25"/>
              </a:spcBef>
            </a:pPr>
            <a:endParaRPr lang="en-US" sz="4400" dirty="0" smtClean="0">
              <a:latin typeface="Times New Roman"/>
              <a:cs typeface="Times New Roman"/>
            </a:endParaRPr>
          </a:p>
          <a:p>
            <a:pPr marL="355600" indent="-343535">
              <a:tabLst>
                <a:tab pos="355600" algn="l"/>
                <a:tab pos="356235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Mutation </a:t>
            </a:r>
            <a:r>
              <a:rPr lang="en-US" dirty="0" smtClean="0">
                <a:latin typeface="Times New Roman"/>
                <a:cs typeface="Times New Roman"/>
              </a:rPr>
              <a:t>can occur in any </a:t>
            </a:r>
            <a:r>
              <a:rPr lang="en-US" spc="-5" dirty="0" smtClean="0">
                <a:latin typeface="Times New Roman"/>
                <a:cs typeface="Times New Roman"/>
              </a:rPr>
              <a:t>tissue/cell (somatic </a:t>
            </a:r>
            <a:r>
              <a:rPr lang="en-US" dirty="0" smtClean="0">
                <a:latin typeface="Times New Roman"/>
                <a:cs typeface="Times New Roman"/>
              </a:rPr>
              <a:t>or </a:t>
            </a:r>
            <a:r>
              <a:rPr lang="en-US" spc="-5" dirty="0" smtClean="0">
                <a:latin typeface="Times New Roman"/>
                <a:cs typeface="Times New Roman"/>
              </a:rPr>
              <a:t>germinal) </a:t>
            </a:r>
            <a:r>
              <a:rPr lang="en-US" dirty="0" smtClean="0">
                <a:latin typeface="Times New Roman"/>
                <a:cs typeface="Times New Roman"/>
              </a:rPr>
              <a:t>of an</a:t>
            </a:r>
            <a:r>
              <a:rPr lang="en-US" spc="-6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organism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980" y="343218"/>
            <a:ext cx="10309860" cy="1143000"/>
          </a:xfrm>
        </p:spPr>
        <p:txBody>
          <a:bodyPr>
            <a:noAutofit/>
          </a:bodyPr>
          <a:lstStyle/>
          <a:p>
            <a:r>
              <a:rPr lang="en-US" sz="6600" b="1" spc="-10" dirty="0" smtClean="0"/>
              <a:t>Chromosome</a:t>
            </a:r>
            <a:r>
              <a:rPr lang="en-US" sz="6600" b="1" spc="-50" dirty="0" smtClean="0"/>
              <a:t> </a:t>
            </a:r>
            <a:r>
              <a:rPr lang="en-US" sz="6600" b="1" spc="-15" dirty="0" smtClean="0"/>
              <a:t>Mutations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200400"/>
            <a:ext cx="8229600" cy="4525963"/>
          </a:xfrm>
        </p:spPr>
        <p:txBody>
          <a:bodyPr>
            <a:normAutofit/>
          </a:bodyPr>
          <a:lstStyle/>
          <a:p>
            <a:pPr marL="355600">
              <a:spcBef>
                <a:spcPts val="835"/>
              </a:spcBef>
              <a:tabLst>
                <a:tab pos="354965" algn="l"/>
                <a:tab pos="355600" algn="l"/>
              </a:tabLst>
            </a:pPr>
            <a:r>
              <a:rPr lang="en-US" sz="6000" dirty="0" smtClean="0">
                <a:latin typeface="Comic Sans MS"/>
                <a:cs typeface="Comic Sans MS"/>
              </a:rPr>
              <a:t>May</a:t>
            </a:r>
            <a:r>
              <a:rPr lang="en-US" sz="6000" spc="-15" dirty="0" smtClean="0">
                <a:latin typeface="Comic Sans MS"/>
                <a:cs typeface="Comic Sans MS"/>
              </a:rPr>
              <a:t> </a:t>
            </a:r>
            <a:r>
              <a:rPr lang="en-US" sz="6000" dirty="0" smtClean="0">
                <a:latin typeface="Comic Sans MS"/>
                <a:cs typeface="Comic Sans MS"/>
              </a:rPr>
              <a:t>Involve:</a:t>
            </a:r>
          </a:p>
          <a:p>
            <a:pPr marL="756285" marR="400050" indent="-287020">
              <a:spcBef>
                <a:spcPts val="735"/>
              </a:spcBef>
            </a:pPr>
            <a:r>
              <a:rPr lang="en-US" sz="6000" dirty="0" smtClean="0">
                <a:solidFill>
                  <a:srgbClr val="CC3300"/>
                </a:solidFill>
                <a:latin typeface="Arial"/>
                <a:cs typeface="Arial"/>
              </a:rPr>
              <a:t>– </a:t>
            </a:r>
            <a:r>
              <a:rPr lang="en-US" sz="6000" b="1" spc="-5" dirty="0" smtClean="0">
                <a:solidFill>
                  <a:srgbClr val="CC3300"/>
                </a:solidFill>
                <a:latin typeface="Carlito"/>
                <a:cs typeface="Carlito"/>
              </a:rPr>
              <a:t>Changing</a:t>
            </a:r>
            <a:r>
              <a:rPr lang="en-US" sz="6000" b="1" spc="-530" dirty="0" smtClean="0">
                <a:solidFill>
                  <a:srgbClr val="CC3300"/>
                </a:solidFill>
                <a:latin typeface="Carlito"/>
                <a:cs typeface="Carlito"/>
              </a:rPr>
              <a:t> </a:t>
            </a:r>
            <a:r>
              <a:rPr lang="en-US" sz="6000" b="1" dirty="0" smtClean="0">
                <a:solidFill>
                  <a:srgbClr val="CC3300"/>
                </a:solidFill>
                <a:latin typeface="Carlito"/>
                <a:cs typeface="Carlito"/>
              </a:rPr>
              <a:t>the  </a:t>
            </a:r>
            <a:r>
              <a:rPr lang="en-US" sz="6000" b="1" spc="-10" dirty="0" smtClean="0">
                <a:solidFill>
                  <a:srgbClr val="CC3300"/>
                </a:solidFill>
                <a:latin typeface="Carlito"/>
                <a:cs typeface="Carlito"/>
              </a:rPr>
              <a:t>structure</a:t>
            </a:r>
          </a:p>
          <a:p>
            <a:pPr marL="756285" marR="400050" indent="-287020">
              <a:spcBef>
                <a:spcPts val="735"/>
              </a:spcBef>
            </a:pPr>
            <a:r>
              <a:rPr lang="en-US" sz="6000" b="1" spc="-10" dirty="0" smtClean="0">
                <a:solidFill>
                  <a:srgbClr val="CC3300"/>
                </a:solidFill>
                <a:latin typeface="Carlito"/>
                <a:cs typeface="Carlito"/>
              </a:rPr>
              <a:t> - </a:t>
            </a:r>
            <a:r>
              <a:rPr lang="en-US" sz="6000" b="1" dirty="0" smtClean="0">
                <a:solidFill>
                  <a:srgbClr val="CC3300"/>
                </a:solidFill>
                <a:latin typeface="Carlito"/>
                <a:cs typeface="Carlito"/>
              </a:rPr>
              <a:t>loss </a:t>
            </a:r>
            <a:r>
              <a:rPr lang="en-US" sz="6000" b="1" dirty="0" smtClean="0">
                <a:solidFill>
                  <a:srgbClr val="CC3300"/>
                </a:solidFill>
                <a:latin typeface="Carlito"/>
                <a:cs typeface="Carlito"/>
              </a:rPr>
              <a:t>or</a:t>
            </a:r>
            <a:r>
              <a:rPr lang="en-US" sz="6000" b="1" spc="-90" dirty="0" smtClean="0">
                <a:solidFill>
                  <a:srgbClr val="CC3300"/>
                </a:solidFill>
                <a:latin typeface="Carlito"/>
                <a:cs typeface="Carlito"/>
              </a:rPr>
              <a:t> </a:t>
            </a:r>
            <a:r>
              <a:rPr lang="en-US" sz="6000" b="1" spc="-15" dirty="0" smtClean="0">
                <a:solidFill>
                  <a:srgbClr val="CC3300"/>
                </a:solidFill>
                <a:latin typeface="Carlito"/>
                <a:cs typeface="Carlito"/>
              </a:rPr>
              <a:t>gain</a:t>
            </a:r>
            <a:endParaRPr lang="en-US" sz="6000" dirty="0" smtClean="0">
              <a:latin typeface="Carlito"/>
              <a:cs typeface="Carlito"/>
            </a:endParaRPr>
          </a:p>
          <a:p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10896600" y="1897380"/>
            <a:ext cx="3093720" cy="774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30722" name="Picture 2" descr="C:\Users\Admin\Desktop\Chromosomal+Mutation_+An+abnormal+change+in+the+structure+of+all+or+part+of+a+chromosome+or+the+number+of+chromosomes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71321"/>
            <a:ext cx="14310360" cy="8049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0" y="457518"/>
            <a:ext cx="9372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TYPES OF CHROMOSOMAL MUTATION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31746" name="Picture 2" descr="C:\Users\Admin\Desktop\main-qimg-6e3b89373069deee9e13295a70cd4e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848" y="2225993"/>
            <a:ext cx="15543559" cy="7649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32770" name="Picture 2" descr="C:\Users\Admin\Desktop\chromosomal-mutation-638x381.jpg"/>
          <p:cNvPicPr>
            <a:picLocks noChangeAspect="1" noChangeArrowheads="1"/>
          </p:cNvPicPr>
          <p:nvPr/>
        </p:nvPicPr>
        <p:blipFill>
          <a:blip r:embed="rId2"/>
          <a:srcRect l="1461" r="1444"/>
          <a:stretch>
            <a:fillRect/>
          </a:stretch>
        </p:blipFill>
        <p:spPr bwMode="auto">
          <a:xfrm>
            <a:off x="2011680" y="685800"/>
            <a:ext cx="13830300" cy="8506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40" y="3889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0" dirty="0" smtClean="0"/>
              <a:t>Deletion Mutation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108960"/>
            <a:ext cx="8229600" cy="4525963"/>
          </a:xfrm>
        </p:spPr>
        <p:txBody>
          <a:bodyPr>
            <a:normAutofit/>
          </a:bodyPr>
          <a:lstStyle/>
          <a:p>
            <a:pPr marL="355600" indent="-343535">
              <a:spcBef>
                <a:spcPts val="970"/>
              </a:spcBef>
              <a:tabLst>
                <a:tab pos="356235" algn="l"/>
              </a:tabLst>
            </a:pPr>
            <a:r>
              <a:rPr lang="en-US" sz="6000" dirty="0" smtClean="0">
                <a:latin typeface="Comic Sans MS"/>
                <a:cs typeface="Comic Sans MS"/>
              </a:rPr>
              <a:t>Due </a:t>
            </a:r>
            <a:r>
              <a:rPr lang="en-US" sz="6000" spc="-5" dirty="0" smtClean="0">
                <a:latin typeface="Comic Sans MS"/>
                <a:cs typeface="Comic Sans MS"/>
              </a:rPr>
              <a:t>to</a:t>
            </a:r>
            <a:r>
              <a:rPr lang="en-US" sz="6000" spc="-35" dirty="0" smtClean="0">
                <a:latin typeface="Comic Sans MS"/>
                <a:cs typeface="Comic Sans MS"/>
              </a:rPr>
              <a:t> </a:t>
            </a:r>
            <a:r>
              <a:rPr lang="en-US" sz="6000" b="1" spc="-5" dirty="0" smtClean="0">
                <a:solidFill>
                  <a:srgbClr val="CC3300"/>
                </a:solidFill>
                <a:latin typeface="Comic Sans MS"/>
                <a:cs typeface="Comic Sans MS"/>
              </a:rPr>
              <a:t>breakage</a:t>
            </a:r>
            <a:endParaRPr lang="en-US" sz="6000" dirty="0" smtClean="0">
              <a:latin typeface="Comic Sans MS"/>
              <a:cs typeface="Comic Sans MS"/>
            </a:endParaRPr>
          </a:p>
          <a:p>
            <a:pPr marL="355600" marR="5080" indent="-343535">
              <a:spcBef>
                <a:spcPts val="865"/>
              </a:spcBef>
              <a:tabLst>
                <a:tab pos="356235" algn="l"/>
              </a:tabLst>
            </a:pPr>
            <a:r>
              <a:rPr lang="en-US" sz="6000" dirty="0" smtClean="0">
                <a:latin typeface="Comic Sans MS"/>
                <a:cs typeface="Comic Sans MS"/>
              </a:rPr>
              <a:t>A </a:t>
            </a:r>
            <a:r>
              <a:rPr lang="en-US" sz="6000" b="1" dirty="0" smtClean="0">
                <a:solidFill>
                  <a:srgbClr val="CC3300"/>
                </a:solidFill>
                <a:latin typeface="Comic Sans MS"/>
                <a:cs typeface="Comic Sans MS"/>
              </a:rPr>
              <a:t>piece </a:t>
            </a:r>
            <a:r>
              <a:rPr lang="en-US" sz="6000" dirty="0" smtClean="0">
                <a:latin typeface="Comic Sans MS"/>
                <a:cs typeface="Comic Sans MS"/>
              </a:rPr>
              <a:t>of a  chromosome </a:t>
            </a:r>
            <a:r>
              <a:rPr lang="en-US" sz="6000" spc="-5" dirty="0" smtClean="0">
                <a:latin typeface="Comic Sans MS"/>
                <a:cs typeface="Comic Sans MS"/>
              </a:rPr>
              <a:t>is</a:t>
            </a:r>
            <a:r>
              <a:rPr lang="en-US" sz="6000" spc="-140" dirty="0" smtClean="0">
                <a:latin typeface="Comic Sans MS"/>
                <a:cs typeface="Comic Sans MS"/>
              </a:rPr>
              <a:t> </a:t>
            </a:r>
            <a:r>
              <a:rPr lang="en-US" sz="6000" b="1" dirty="0" smtClean="0">
                <a:solidFill>
                  <a:srgbClr val="CC3300"/>
                </a:solidFill>
                <a:latin typeface="Comic Sans MS"/>
                <a:cs typeface="Comic Sans MS"/>
              </a:rPr>
              <a:t>lost</a:t>
            </a:r>
            <a:endParaRPr lang="en-US" sz="6000" dirty="0" smtClean="0">
              <a:latin typeface="Comic Sans MS"/>
              <a:cs typeface="Comic Sans MS"/>
            </a:endParaRPr>
          </a:p>
          <a:p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8473440" y="1714500"/>
            <a:ext cx="8145780" cy="790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BBEC20-16D8-4EB5-BDDF-62C4AFB84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24c1f-f79b-4cd7-b1a0-8d390f92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296</Words>
  <Application>Microsoft Office PowerPoint</Application>
  <PresentationFormat>Custom</PresentationFormat>
  <Paragraphs>100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Office Theme</vt:lpstr>
      <vt:lpstr>Slide 1</vt:lpstr>
      <vt:lpstr>INTRODUCTION</vt:lpstr>
      <vt:lpstr>History</vt:lpstr>
      <vt:lpstr>Characteristics of Mutation</vt:lpstr>
      <vt:lpstr>Chromosome Mutations</vt:lpstr>
      <vt:lpstr>Slide 6</vt:lpstr>
      <vt:lpstr>TYPES OF CHROMOSOMAL MUTATION </vt:lpstr>
      <vt:lpstr>Slide 8</vt:lpstr>
      <vt:lpstr>Deletion Mutation</vt:lpstr>
      <vt:lpstr>Inversion Mutation </vt:lpstr>
      <vt:lpstr>Duplication mutation </vt:lpstr>
      <vt:lpstr>Translocation mutation </vt:lpstr>
      <vt:lpstr>Slide 13</vt:lpstr>
      <vt:lpstr>Slide 14</vt:lpstr>
      <vt:lpstr>Non- disjunction</vt:lpstr>
      <vt:lpstr>Non disjunction mutation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45</cp:revision>
  <dcterms:created xsi:type="dcterms:W3CDTF">2006-08-16T00:00:00Z</dcterms:created>
  <dcterms:modified xsi:type="dcterms:W3CDTF">2020-08-06T03:32:40Z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